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3D2-4614-4AB9-AE62-F2668F5DA4A7}" type="datetimeFigureOut">
              <a:rPr lang="tr-TR" smtClean="0"/>
              <a:t>22.02.2024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CDCE-F4F7-4454-9533-3B2D13422C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16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3D2-4614-4AB9-AE62-F2668F5DA4A7}" type="datetimeFigureOut">
              <a:rPr lang="tr-TR" smtClean="0"/>
              <a:t>22.02.2024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CDCE-F4F7-4454-9533-3B2D13422C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34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3D2-4614-4AB9-AE62-F2668F5DA4A7}" type="datetimeFigureOut">
              <a:rPr lang="tr-TR" smtClean="0"/>
              <a:t>22.02.2024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CDCE-F4F7-4454-9533-3B2D13422C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35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3D2-4614-4AB9-AE62-F2668F5DA4A7}" type="datetimeFigureOut">
              <a:rPr lang="tr-TR" smtClean="0"/>
              <a:t>22.02.2024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CDCE-F4F7-4454-9533-3B2D13422C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782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3D2-4614-4AB9-AE62-F2668F5DA4A7}" type="datetimeFigureOut">
              <a:rPr lang="tr-TR" smtClean="0"/>
              <a:t>22.02.2024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CDCE-F4F7-4454-9533-3B2D13422C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95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3D2-4614-4AB9-AE62-F2668F5DA4A7}" type="datetimeFigureOut">
              <a:rPr lang="tr-TR" smtClean="0"/>
              <a:t>22.02.2024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CDCE-F4F7-4454-9533-3B2D13422C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352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3D2-4614-4AB9-AE62-F2668F5DA4A7}" type="datetimeFigureOut">
              <a:rPr lang="tr-TR" smtClean="0"/>
              <a:t>22.02.2024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CDCE-F4F7-4454-9533-3B2D13422C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84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3D2-4614-4AB9-AE62-F2668F5DA4A7}" type="datetimeFigureOut">
              <a:rPr lang="tr-TR" smtClean="0"/>
              <a:t>22.02.2024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CDCE-F4F7-4454-9533-3B2D13422C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2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3D2-4614-4AB9-AE62-F2668F5DA4A7}" type="datetimeFigureOut">
              <a:rPr lang="tr-TR" smtClean="0"/>
              <a:t>22.02.2024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CDCE-F4F7-4454-9533-3B2D13422C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19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3D2-4614-4AB9-AE62-F2668F5DA4A7}" type="datetimeFigureOut">
              <a:rPr lang="tr-TR" smtClean="0"/>
              <a:t>22.02.2024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CDCE-F4F7-4454-9533-3B2D13422C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7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3D2-4614-4AB9-AE62-F2668F5DA4A7}" type="datetimeFigureOut">
              <a:rPr lang="tr-TR" smtClean="0"/>
              <a:t>22.02.2024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CDCE-F4F7-4454-9533-3B2D13422C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85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73D2-4614-4AB9-AE62-F2668F5DA4A7}" type="datetimeFigureOut">
              <a:rPr lang="tr-TR" smtClean="0"/>
              <a:t>22.02.2024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4CDCE-F4F7-4454-9533-3B2D13422C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16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tari@etu.edu.t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hyperlink" Target="mailto:acaner@etu.edu.t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74785" y="1558505"/>
            <a:ext cx="10893669" cy="15710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Symbolic </a:t>
            </a:r>
            <a:r>
              <a:rPr lang="tr-TR" sz="4000" b="1" dirty="0" smtClean="0"/>
              <a:t>Self-</a:t>
            </a:r>
            <a:r>
              <a:rPr lang="tr-TR" sz="4000" b="1" dirty="0" err="1" smtClean="0"/>
              <a:t>Completion</a:t>
            </a:r>
            <a:r>
              <a:rPr lang="en-US" sz="4000" b="1" dirty="0" smtClean="0"/>
              <a:t> as Mediator between </a:t>
            </a: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en-US" sz="4000" b="1" dirty="0" smtClean="0"/>
              <a:t>Nicotine Dependence</a:t>
            </a:r>
            <a:r>
              <a:rPr lang="tr-TR" sz="4000" b="1" dirty="0" smtClean="0"/>
              <a:t> </a:t>
            </a:r>
            <a:r>
              <a:rPr lang="en-US" sz="4000" b="1" dirty="0" smtClean="0"/>
              <a:t>and Quit Intention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334048" y="3286042"/>
            <a:ext cx="5232400" cy="1030288"/>
          </a:xfrm>
        </p:spPr>
        <p:txBody>
          <a:bodyPr/>
          <a:lstStyle/>
          <a:p>
            <a:r>
              <a:rPr lang="tr-TR" b="1" dirty="0" smtClean="0"/>
              <a:t>PROF. DR. BERNA TARI KASNAKOĞLU</a:t>
            </a:r>
          </a:p>
          <a:p>
            <a:r>
              <a:rPr lang="tr-TR" b="1" dirty="0" smtClean="0"/>
              <a:t>PROF. DR. ASENA CANER</a:t>
            </a:r>
          </a:p>
        </p:txBody>
      </p:sp>
      <p:pic>
        <p:nvPicPr>
          <p:cNvPr id="1026" name="Picture 2" descr="TOBB ETU Corporate Logos - TOBB ET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77" y="4688021"/>
            <a:ext cx="5301933" cy="14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lt Başlık 2"/>
          <p:cNvSpPr txBox="1">
            <a:spLocks/>
          </p:cNvSpPr>
          <p:nvPr/>
        </p:nvSpPr>
        <p:spPr>
          <a:xfrm>
            <a:off x="87922" y="340618"/>
            <a:ext cx="3373120" cy="543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/>
              <a:t>Funded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FSFW</a:t>
            </a:r>
            <a:r>
              <a:rPr lang="tr-TR" b="1" dirty="0" smtClean="0"/>
              <a:t> (P-0064)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840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7922" y="1558505"/>
            <a:ext cx="12104077" cy="6571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4400" b="1" dirty="0" err="1" smtClean="0">
                <a:solidFill>
                  <a:srgbClr val="0033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THANK</a:t>
            </a:r>
            <a:r>
              <a:rPr lang="tr-TR" sz="4400" b="1" dirty="0" smtClean="0">
                <a:solidFill>
                  <a:srgbClr val="0033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tr-TR" sz="4400" b="1" dirty="0" err="1" smtClean="0">
                <a:solidFill>
                  <a:srgbClr val="0033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YOU</a:t>
            </a:r>
            <a:r>
              <a:rPr lang="tr-TR" sz="4400" b="1" dirty="0">
                <a:solidFill>
                  <a:srgbClr val="0033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tr-TR" sz="4400" b="1" dirty="0" err="1" smtClean="0">
                <a:solidFill>
                  <a:srgbClr val="0033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FOR</a:t>
            </a:r>
            <a:r>
              <a:rPr lang="tr-TR" sz="4400" b="1" dirty="0" smtClean="0">
                <a:solidFill>
                  <a:srgbClr val="0033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tr-TR" sz="4400" b="1" dirty="0" err="1" smtClean="0">
                <a:solidFill>
                  <a:srgbClr val="0033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LISTENING</a:t>
            </a:r>
            <a:endParaRPr lang="tr-TR" sz="4400" dirty="0">
              <a:solidFill>
                <a:srgbClr val="0033CC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77904" y="2418231"/>
            <a:ext cx="5232400" cy="2021538"/>
          </a:xfrm>
        </p:spPr>
        <p:txBody>
          <a:bodyPr/>
          <a:lstStyle/>
          <a:p>
            <a:pPr algn="l"/>
            <a:r>
              <a:rPr lang="tr-TR" b="1" dirty="0" smtClean="0"/>
              <a:t>PROF. DR. BERNA TARI KASNAKOĞLU</a:t>
            </a:r>
          </a:p>
          <a:p>
            <a:pPr algn="l"/>
            <a:r>
              <a:rPr lang="tr-TR" b="1" dirty="0" smtClean="0">
                <a:solidFill>
                  <a:srgbClr val="0033CC"/>
                </a:solidFill>
                <a:hlinkClick r:id="rId3"/>
              </a:rPr>
              <a:t>btari@etu.edu.tr</a:t>
            </a:r>
            <a:r>
              <a:rPr lang="tr-TR" b="1" dirty="0" smtClean="0">
                <a:solidFill>
                  <a:srgbClr val="0033CC"/>
                </a:solidFill>
              </a:rPr>
              <a:t> </a:t>
            </a:r>
          </a:p>
          <a:p>
            <a:pPr algn="l"/>
            <a:r>
              <a:rPr lang="tr-TR" b="1" dirty="0" smtClean="0"/>
              <a:t>PROF. DR. ASENA CANER</a:t>
            </a:r>
          </a:p>
          <a:p>
            <a:pPr algn="l"/>
            <a:r>
              <a:rPr lang="tr-TR" b="1" dirty="0" smtClean="0">
                <a:solidFill>
                  <a:srgbClr val="0033CC"/>
                </a:solidFill>
                <a:hlinkClick r:id="rId4"/>
              </a:rPr>
              <a:t>acaner@etu.edu.tr</a:t>
            </a:r>
            <a:r>
              <a:rPr lang="tr-TR" b="1" dirty="0" smtClean="0">
                <a:solidFill>
                  <a:srgbClr val="0033CC"/>
                </a:solidFill>
              </a:rPr>
              <a:t> </a:t>
            </a:r>
          </a:p>
        </p:txBody>
      </p:sp>
      <p:pic>
        <p:nvPicPr>
          <p:cNvPr id="1026" name="Picture 2" descr="TOBB ETU Corporate Logos - TOBB ET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29" y="4998049"/>
            <a:ext cx="5301933" cy="14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lt Başlık 2"/>
          <p:cNvSpPr txBox="1">
            <a:spLocks/>
          </p:cNvSpPr>
          <p:nvPr/>
        </p:nvSpPr>
        <p:spPr>
          <a:xfrm>
            <a:off x="87922" y="340618"/>
            <a:ext cx="3373120" cy="543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/>
              <a:t>Funded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FSFW</a:t>
            </a:r>
            <a:r>
              <a:rPr lang="tr-TR" b="1" dirty="0" smtClean="0"/>
              <a:t> (P-0064)</a:t>
            </a:r>
            <a:endParaRPr lang="tr-TR" b="1" dirty="0"/>
          </a:p>
        </p:txBody>
      </p:sp>
      <p:pic>
        <p:nvPicPr>
          <p:cNvPr id="6146" name="Picture 2" descr="10 Ways to Help Your Employees Quit Smoking | Total Care Wellnes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4EBF5"/>
              </a:clrFrom>
              <a:clrTo>
                <a:srgbClr val="E4EB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53" y="2705800"/>
            <a:ext cx="2165594" cy="14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16805"/>
            <a:ext cx="4402015" cy="1325563"/>
          </a:xfrm>
        </p:spPr>
        <p:txBody>
          <a:bodyPr/>
          <a:lstStyle/>
          <a:p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LITERATURE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Dichotomous </a:t>
            </a:r>
            <a:r>
              <a:rPr lang="en-US" dirty="0"/>
              <a:t>approach to </a:t>
            </a:r>
            <a:r>
              <a:rPr lang="en-US" dirty="0" smtClean="0"/>
              <a:t>cessation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stages</a:t>
            </a:r>
            <a:r>
              <a:rPr lang="tr-TR" dirty="0" smtClean="0">
                <a:sym typeface="Wingdings" panose="05000000000000000000" pitchFamily="2" charset="2"/>
              </a:rPr>
              <a:t> model </a:t>
            </a:r>
            <a:r>
              <a:rPr lang="tr-TR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/>
              <a:t>DiClemente</a:t>
            </a:r>
            <a:r>
              <a:rPr lang="en-US" sz="2400" dirty="0"/>
              <a:t> et al., 1991; Owen et al., </a:t>
            </a:r>
            <a:r>
              <a:rPr lang="en-US" sz="2400" dirty="0" smtClean="0"/>
              <a:t>1992</a:t>
            </a:r>
            <a:r>
              <a:rPr lang="tr-TR" sz="2400" dirty="0" smtClean="0"/>
              <a:t>)</a:t>
            </a:r>
            <a:endParaRPr lang="tr-TR" dirty="0" smtClean="0"/>
          </a:p>
          <a:p>
            <a:r>
              <a:rPr lang="tr-TR" dirty="0" err="1" smtClean="0"/>
              <a:t>Smoking</a:t>
            </a:r>
            <a:r>
              <a:rPr lang="tr-TR" dirty="0" smtClean="0"/>
              <a:t> is a self-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activity</a:t>
            </a:r>
            <a:endParaRPr lang="tr-TR" dirty="0" smtClean="0"/>
          </a:p>
          <a:p>
            <a:r>
              <a:rPr lang="tr-TR" dirty="0" smtClean="0"/>
              <a:t>Not </a:t>
            </a:r>
            <a:r>
              <a:rPr lang="tr-TR" dirty="0" err="1" smtClean="0"/>
              <a:t>only</a:t>
            </a:r>
            <a:r>
              <a:rPr lang="tr-TR" dirty="0" smtClean="0"/>
              <a:t> </a:t>
            </a:r>
            <a:r>
              <a:rPr lang="tr-TR" dirty="0" err="1" smtClean="0"/>
              <a:t>physical</a:t>
            </a:r>
            <a:r>
              <a:rPr lang="tr-TR" dirty="0" smtClean="0"/>
              <a:t> but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psychological</a:t>
            </a:r>
            <a:r>
              <a:rPr lang="tr-TR" dirty="0" smtClean="0"/>
              <a:t>, </a:t>
            </a:r>
            <a:r>
              <a:rPr lang="tr-TR" dirty="0" err="1" smtClean="0"/>
              <a:t>social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cultural</a:t>
            </a:r>
            <a:r>
              <a:rPr lang="tr-TR" dirty="0" smtClean="0"/>
              <a:t> </a:t>
            </a:r>
            <a:r>
              <a:rPr lang="tr-TR" dirty="0" err="1" smtClean="0"/>
              <a:t>dependence</a:t>
            </a:r>
            <a:r>
              <a:rPr lang="tr-TR" dirty="0" smtClean="0"/>
              <a:t> </a:t>
            </a:r>
            <a:r>
              <a:rPr lang="tr-TR" sz="2400" dirty="0" smtClean="0"/>
              <a:t>(</a:t>
            </a:r>
            <a:r>
              <a:rPr lang="en-US" sz="2400" dirty="0" err="1"/>
              <a:t>Wicklund</a:t>
            </a:r>
            <a:r>
              <a:rPr lang="en-US" sz="2400" dirty="0"/>
              <a:t> and </a:t>
            </a:r>
            <a:r>
              <a:rPr lang="en-US" sz="2400" dirty="0" err="1"/>
              <a:t>Gollwitzer</a:t>
            </a:r>
            <a:r>
              <a:rPr lang="en-US" sz="2400" dirty="0"/>
              <a:t>, 2013</a:t>
            </a:r>
            <a:r>
              <a:rPr lang="tr-TR" sz="2400" dirty="0" smtClean="0"/>
              <a:t>)</a:t>
            </a:r>
            <a:endParaRPr lang="tr-TR" dirty="0"/>
          </a:p>
          <a:p>
            <a:r>
              <a:rPr lang="en-US" b="1" dirty="0" smtClean="0"/>
              <a:t>Symbolic </a:t>
            </a:r>
            <a:r>
              <a:rPr lang="en-US" b="1" dirty="0"/>
              <a:t>self-completion </a:t>
            </a:r>
            <a:r>
              <a:rPr lang="en-US" dirty="0"/>
              <a:t>is defined as an individual’s implementation of symbols or execution of identity-related tasks to retain the completeness of one’s self-definition </a:t>
            </a:r>
            <a:r>
              <a:rPr lang="en-US" sz="2400" dirty="0"/>
              <a:t>(Mead, 1934</a:t>
            </a:r>
            <a:r>
              <a:rPr lang="en-US" sz="2400" dirty="0" smtClean="0"/>
              <a:t>)</a:t>
            </a:r>
            <a:endParaRPr lang="tr-TR" dirty="0"/>
          </a:p>
        </p:txBody>
      </p:sp>
      <p:pic>
        <p:nvPicPr>
          <p:cNvPr id="5" name="Picture 2" descr="TOBB ETU Corporate Logos - TOBB ET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5" y="159983"/>
            <a:ext cx="2283838" cy="6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95446" cy="1325563"/>
          </a:xfrm>
        </p:spPr>
        <p:txBody>
          <a:bodyPr/>
          <a:lstStyle/>
          <a:p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HYPOTHESES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</a:t>
            </a:r>
            <a:r>
              <a:rPr lang="en-US" dirty="0" err="1" smtClean="0"/>
              <a:t>ighly</a:t>
            </a:r>
            <a:r>
              <a:rPr lang="en-US" dirty="0" smtClean="0"/>
              <a:t> </a:t>
            </a:r>
            <a:r>
              <a:rPr lang="en-US" dirty="0"/>
              <a:t>dependent smokers may have greater difficulty with initial cessation </a:t>
            </a:r>
            <a:r>
              <a:rPr lang="en-US" sz="2400" dirty="0"/>
              <a:t>(Warner and Burns, 2003</a:t>
            </a:r>
            <a:r>
              <a:rPr lang="en-US" sz="2400" dirty="0" smtClean="0"/>
              <a:t>)</a:t>
            </a:r>
            <a:r>
              <a:rPr lang="en-US" dirty="0" smtClean="0"/>
              <a:t> </a:t>
            </a:r>
            <a:endParaRPr lang="tr-TR" dirty="0"/>
          </a:p>
          <a:p>
            <a:pPr lvl="1"/>
            <a:r>
              <a:rPr lang="en-US" b="1" i="1" dirty="0" smtClean="0"/>
              <a:t>H1</a:t>
            </a:r>
            <a:r>
              <a:rPr lang="en-US" b="1" i="1" dirty="0"/>
              <a:t>:</a:t>
            </a:r>
            <a:r>
              <a:rPr lang="en-US" i="1" dirty="0"/>
              <a:t> Higher dependence is associated with a lower level of quit </a:t>
            </a:r>
            <a:r>
              <a:rPr lang="en-US" i="1" dirty="0" smtClean="0"/>
              <a:t>intention</a:t>
            </a:r>
            <a:endParaRPr lang="tr-TR" i="1" dirty="0" smtClean="0"/>
          </a:p>
          <a:p>
            <a:r>
              <a:rPr lang="en-US" dirty="0"/>
              <a:t>The “strength of smoker identity</a:t>
            </a:r>
            <a:r>
              <a:rPr lang="en-US" dirty="0" smtClean="0"/>
              <a:t>”, </a:t>
            </a:r>
            <a:r>
              <a:rPr lang="en-US" dirty="0"/>
              <a:t>usually measured by asking how important smoking is to the </a:t>
            </a:r>
            <a:r>
              <a:rPr lang="en-US" dirty="0" smtClean="0"/>
              <a:t>individual </a:t>
            </a:r>
            <a:r>
              <a:rPr lang="en-US" sz="2400" dirty="0"/>
              <a:t>(</a:t>
            </a:r>
            <a:r>
              <a:rPr lang="en-US" sz="2400" dirty="0" err="1"/>
              <a:t>Falomir-Pichastor</a:t>
            </a:r>
            <a:r>
              <a:rPr lang="en-US" sz="2400" dirty="0"/>
              <a:t> et al., 2020</a:t>
            </a:r>
            <a:r>
              <a:rPr lang="en-US" sz="2400" dirty="0" smtClean="0"/>
              <a:t>)</a:t>
            </a:r>
            <a:endParaRPr lang="tr-TR" dirty="0" smtClean="0"/>
          </a:p>
          <a:p>
            <a:r>
              <a:rPr lang="tr-TR" dirty="0" err="1" smtClean="0"/>
              <a:t>Smoking</a:t>
            </a:r>
            <a:r>
              <a:rPr lang="tr-TR" dirty="0"/>
              <a:t> </a:t>
            </a:r>
            <a:r>
              <a:rPr lang="en-US" dirty="0" smtClean="0"/>
              <a:t>not </a:t>
            </a:r>
            <a:r>
              <a:rPr lang="en-US" dirty="0"/>
              <a:t>only </a:t>
            </a:r>
            <a:r>
              <a:rPr lang="tr-TR" dirty="0" smtClean="0"/>
              <a:t>in </a:t>
            </a:r>
            <a:r>
              <a:rPr lang="tr-TR" dirty="0" err="1" smtClean="0"/>
              <a:t>terms</a:t>
            </a:r>
            <a:r>
              <a:rPr lang="tr-TR" dirty="0" smtClean="0"/>
              <a:t> of</a:t>
            </a:r>
            <a:r>
              <a:rPr lang="en-US" dirty="0" smtClean="0"/>
              <a:t> </a:t>
            </a:r>
            <a:r>
              <a:rPr lang="en-US" dirty="0"/>
              <a:t>its </a:t>
            </a:r>
            <a:r>
              <a:rPr lang="en-US" i="1" dirty="0"/>
              <a:t>centrality</a:t>
            </a:r>
            <a:r>
              <a:rPr lang="en-US" dirty="0"/>
              <a:t> but also </a:t>
            </a:r>
            <a:r>
              <a:rPr lang="tr-TR" dirty="0" smtClean="0"/>
              <a:t>in </a:t>
            </a:r>
            <a:r>
              <a:rPr lang="tr-TR" dirty="0" err="1" smtClean="0"/>
              <a:t>terms</a:t>
            </a:r>
            <a:r>
              <a:rPr lang="tr-TR" dirty="0" smtClean="0"/>
              <a:t> of</a:t>
            </a:r>
            <a:r>
              <a:rPr lang="en-US" dirty="0" smtClean="0"/>
              <a:t> </a:t>
            </a:r>
            <a:r>
              <a:rPr lang="en-US" dirty="0"/>
              <a:t>its </a:t>
            </a:r>
            <a:r>
              <a:rPr lang="en-US" i="1" dirty="0" smtClean="0"/>
              <a:t>valence</a:t>
            </a:r>
            <a:endParaRPr lang="tr-TR" dirty="0"/>
          </a:p>
          <a:p>
            <a:r>
              <a:rPr lang="en-US" dirty="0" smtClean="0"/>
              <a:t>The </a:t>
            </a:r>
            <a:r>
              <a:rPr lang="en-US" dirty="0"/>
              <a:t>smoker self is thus constructed </a:t>
            </a:r>
            <a:r>
              <a:rPr lang="tr-TR" dirty="0" err="1" smtClean="0"/>
              <a:t>per</a:t>
            </a:r>
            <a:r>
              <a:rPr lang="en-US" dirty="0" smtClean="0"/>
              <a:t> </a:t>
            </a:r>
            <a:r>
              <a:rPr lang="en-US" dirty="0"/>
              <a:t>other life choices and within a socio-cultural </a:t>
            </a:r>
            <a:r>
              <a:rPr lang="en-US" dirty="0" smtClean="0"/>
              <a:t>context</a:t>
            </a:r>
            <a:endParaRPr lang="tr-TR" dirty="0"/>
          </a:p>
        </p:txBody>
      </p:sp>
      <p:pic>
        <p:nvPicPr>
          <p:cNvPr id="15" name="Picture 2" descr="Urban Decay Pulp Fiction: Bringin' the '90s Back with a Vengence -  Beautygee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" y="1496217"/>
            <a:ext cx="4630218" cy="50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carface Smoking Poster (20x30) inches | eB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/>
          <a:stretch/>
        </p:blipFill>
        <p:spPr bwMode="auto">
          <a:xfrm>
            <a:off x="3304599" y="1487425"/>
            <a:ext cx="6105605" cy="50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oodbye, Mr. Perry. We'll Try To Keep It Dow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67" y="1496217"/>
            <a:ext cx="5010154" cy="50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OBB ETU Corporate Logos - TOBB ET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5" y="159983"/>
            <a:ext cx="2283838" cy="6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9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HYPOTHESES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</a:t>
            </a:r>
            <a:r>
              <a:rPr lang="en-US" dirty="0" smtClean="0"/>
              <a:t>n </a:t>
            </a:r>
            <a:r>
              <a:rPr lang="en-US" dirty="0"/>
              <a:t>individual would find it easier to quit smoking if the self is not symbolically (positively) attached to </a:t>
            </a:r>
            <a:r>
              <a:rPr lang="en-US" dirty="0" smtClean="0"/>
              <a:t>smoking</a:t>
            </a:r>
            <a:endParaRPr lang="tr-TR" dirty="0"/>
          </a:p>
          <a:p>
            <a:pPr lvl="1"/>
            <a:r>
              <a:rPr lang="en-US" b="1" i="1" dirty="0"/>
              <a:t>H2:</a:t>
            </a:r>
            <a:r>
              <a:rPr lang="en-US" i="1" dirty="0"/>
              <a:t> Absence of symbolic self-completion </a:t>
            </a:r>
            <a:r>
              <a:rPr lang="en-US" i="1" dirty="0" smtClean="0"/>
              <a:t>leads </a:t>
            </a:r>
            <a:r>
              <a:rPr lang="en-US" i="1" dirty="0"/>
              <a:t>to a greater intention to quit </a:t>
            </a:r>
            <a:r>
              <a:rPr lang="en-US" i="1" dirty="0" smtClean="0"/>
              <a:t>smoking</a:t>
            </a:r>
            <a:endParaRPr lang="tr-TR" dirty="0"/>
          </a:p>
          <a:p>
            <a:pPr lvl="1"/>
            <a:r>
              <a:rPr lang="en-US" b="1" i="1" dirty="0"/>
              <a:t>H3:</a:t>
            </a:r>
            <a:r>
              <a:rPr lang="en-US" i="1" dirty="0"/>
              <a:t> Smoker’s symbolic self-completion mediates the relationship between dependence and quit </a:t>
            </a:r>
            <a:r>
              <a:rPr lang="en-US" i="1" dirty="0" smtClean="0"/>
              <a:t>intention</a:t>
            </a:r>
            <a:endParaRPr lang="tr-TR" i="1" dirty="0" smtClean="0"/>
          </a:p>
          <a:p>
            <a:r>
              <a:rPr lang="tr-TR" dirty="0" smtClean="0"/>
              <a:t>A</a:t>
            </a:r>
            <a:r>
              <a:rPr lang="en-US" dirty="0" err="1" smtClean="0"/>
              <a:t>ddiction</a:t>
            </a:r>
            <a:r>
              <a:rPr lang="en-US" dirty="0" smtClean="0"/>
              <a:t> </a:t>
            </a:r>
            <a:r>
              <a:rPr lang="en-US" dirty="0"/>
              <a:t>would not only deepen the roots of smoking in identity, but also increase the symbolic attachments through </a:t>
            </a:r>
            <a:r>
              <a:rPr lang="en-US" dirty="0" smtClean="0"/>
              <a:t>time</a:t>
            </a:r>
            <a:endParaRPr lang="tr-TR" dirty="0" smtClean="0"/>
          </a:p>
          <a:p>
            <a:pPr lvl="1"/>
            <a:r>
              <a:rPr lang="en-US" b="1" i="1" dirty="0"/>
              <a:t>H4:</a:t>
            </a:r>
            <a:r>
              <a:rPr lang="en-US" i="1" dirty="0"/>
              <a:t> Higher dependence increases symbolic self-completion</a:t>
            </a:r>
            <a:endParaRPr lang="tr-TR" dirty="0"/>
          </a:p>
        </p:txBody>
      </p:sp>
      <p:pic>
        <p:nvPicPr>
          <p:cNvPr id="5" name="Picture 2" descr="TOBB ETU Corporate Logos - TOBB ET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5" y="159983"/>
            <a:ext cx="2283838" cy="6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METHODS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65883"/>
          </a:xfrm>
        </p:spPr>
        <p:txBody>
          <a:bodyPr/>
          <a:lstStyle/>
          <a:p>
            <a:r>
              <a:rPr lang="tr-TR" dirty="0" err="1" smtClean="0"/>
              <a:t>Survey</a:t>
            </a:r>
            <a:r>
              <a:rPr lang="tr-TR" dirty="0" smtClean="0"/>
              <a:t> </a:t>
            </a:r>
            <a:r>
              <a:rPr lang="tr-TR" dirty="0" err="1" smtClean="0"/>
              <a:t>methodology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nationally</a:t>
            </a:r>
            <a:r>
              <a:rPr lang="tr-TR" dirty="0" smtClean="0"/>
              <a:t> </a:t>
            </a:r>
            <a:r>
              <a:rPr lang="tr-TR" dirty="0" err="1" smtClean="0"/>
              <a:t>representative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endParaRPr lang="tr-TR" dirty="0" smtClean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62754"/>
              </p:ext>
            </p:extLst>
          </p:nvPr>
        </p:nvGraphicFramePr>
        <p:xfrm>
          <a:off x="1401640" y="2526445"/>
          <a:ext cx="8931520" cy="33832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48295">
                  <a:extLst>
                    <a:ext uri="{9D8B030D-6E8A-4147-A177-3AD203B41FA5}">
                      <a16:colId xmlns:a16="http://schemas.microsoft.com/office/drawing/2014/main" val="1239124225"/>
                    </a:ext>
                  </a:extLst>
                </a:gridCol>
                <a:gridCol w="5483225">
                  <a:extLst>
                    <a:ext uri="{9D8B030D-6E8A-4147-A177-3AD203B41FA5}">
                      <a16:colId xmlns:a16="http://schemas.microsoft.com/office/drawing/2014/main" val="25989510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Valid N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1020 smokers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6736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Gender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Female				33%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637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 age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35,06 years old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0950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Education level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Primary or secondary education </a:t>
                      </a:r>
                      <a:r>
                        <a:rPr lang="en-US" sz="1800" dirty="0" smtClean="0">
                          <a:effectLst/>
                        </a:rPr>
                        <a:t>	33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  <a:endParaRPr lang="tr-T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High school 		</a:t>
                      </a:r>
                      <a:r>
                        <a:rPr lang="en-US" sz="1800" dirty="0" smtClean="0">
                          <a:effectLst/>
                        </a:rPr>
                        <a:t>	36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  <a:endParaRPr lang="tr-T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University or higher 		</a:t>
                      </a:r>
                      <a:r>
                        <a:rPr lang="en-US" sz="1800" dirty="0" smtClean="0">
                          <a:effectLst/>
                        </a:rPr>
                        <a:t>31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4328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Monthly household income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$263 or less 			</a:t>
                      </a:r>
                      <a:r>
                        <a:rPr lang="en-US" sz="1800" dirty="0" smtClean="0">
                          <a:effectLst/>
                        </a:rPr>
                        <a:t>22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  <a:endParaRPr lang="tr-T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$263-360 			</a:t>
                      </a:r>
                      <a:r>
                        <a:rPr lang="en-US" sz="1800" dirty="0" smtClean="0">
                          <a:effectLst/>
                        </a:rPr>
                        <a:t>14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  <a:endParaRPr lang="tr-T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$360-513 			</a:t>
                      </a:r>
                      <a:r>
                        <a:rPr lang="en-US" sz="1800" dirty="0" smtClean="0">
                          <a:effectLst/>
                        </a:rPr>
                        <a:t>14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  <a:endParaRPr lang="tr-T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$513-730 			</a:t>
                      </a:r>
                      <a:r>
                        <a:rPr lang="en-US" sz="1800" dirty="0" smtClean="0">
                          <a:effectLst/>
                        </a:rPr>
                        <a:t>20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  <a:endParaRPr lang="tr-T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$730-1570 			</a:t>
                      </a:r>
                      <a:r>
                        <a:rPr lang="en-US" sz="1800" dirty="0" smtClean="0">
                          <a:effectLst/>
                        </a:rPr>
                        <a:t>20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  <a:endParaRPr lang="tr-T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More than $1570 			8%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553352"/>
                  </a:ext>
                </a:extLst>
              </a:tr>
            </a:tbl>
          </a:graphicData>
        </a:graphic>
      </p:graphicFrame>
      <p:pic>
        <p:nvPicPr>
          <p:cNvPr id="6" name="Picture 2" descr="TOBB ETU Corporate Logos - TOBB ET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5" y="159983"/>
            <a:ext cx="2283838" cy="6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7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MEASURES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77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Nicotine Dependence: Heaviness of Smoking Index (</a:t>
            </a:r>
            <a:r>
              <a:rPr lang="en-US" dirty="0" err="1"/>
              <a:t>HSI</a:t>
            </a:r>
            <a:r>
              <a:rPr lang="en-US" dirty="0" smtClean="0"/>
              <a:t>)</a:t>
            </a:r>
            <a:endParaRPr lang="tr-TR" dirty="0" smtClean="0"/>
          </a:p>
          <a:p>
            <a:pPr lvl="1"/>
            <a:r>
              <a:rPr lang="tr-TR" dirty="0" err="1" smtClean="0"/>
              <a:t>Composite</a:t>
            </a:r>
            <a:r>
              <a:rPr lang="tr-TR" dirty="0" smtClean="0"/>
              <a:t> </a:t>
            </a:r>
            <a:r>
              <a:rPr lang="tr-TR" dirty="0" err="1" smtClean="0"/>
              <a:t>measure</a:t>
            </a:r>
            <a:r>
              <a:rPr lang="tr-TR" dirty="0" smtClean="0"/>
              <a:t> of </a:t>
            </a:r>
            <a:r>
              <a:rPr lang="tr-TR" dirty="0" err="1" smtClean="0"/>
              <a:t>cigarettes</a:t>
            </a:r>
            <a:r>
              <a:rPr lang="tr-TR" dirty="0" smtClean="0"/>
              <a:t> </a:t>
            </a:r>
            <a:r>
              <a:rPr lang="tr-TR" dirty="0" err="1" smtClean="0"/>
              <a:t>consumed</a:t>
            </a:r>
            <a:r>
              <a:rPr lang="tr-TR" dirty="0" smtClean="0"/>
              <a:t> </a:t>
            </a:r>
            <a:r>
              <a:rPr lang="tr-TR" dirty="0" err="1" smtClean="0"/>
              <a:t>per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 + </a:t>
            </a:r>
            <a:r>
              <a:rPr lang="tr-TR" dirty="0" err="1" smtClean="0"/>
              <a:t>the</a:t>
            </a:r>
            <a:r>
              <a:rPr lang="tr-TR" dirty="0" smtClean="0"/>
              <a:t> time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cigarette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waking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endParaRPr lang="tr-TR" dirty="0" smtClean="0"/>
          </a:p>
          <a:p>
            <a:r>
              <a:rPr lang="tr-TR" dirty="0" err="1" smtClean="0"/>
              <a:t>Quit</a:t>
            </a:r>
            <a:r>
              <a:rPr lang="tr-TR" dirty="0" smtClean="0"/>
              <a:t> </a:t>
            </a:r>
            <a:r>
              <a:rPr lang="tr-TR" dirty="0" err="1" smtClean="0"/>
              <a:t>Intention</a:t>
            </a:r>
            <a:r>
              <a:rPr lang="tr-TR" dirty="0" smtClean="0"/>
              <a:t>: 3 </a:t>
            </a:r>
            <a:r>
              <a:rPr lang="tr-TR" dirty="0" err="1" smtClean="0"/>
              <a:t>questions</a:t>
            </a:r>
            <a:endParaRPr lang="tr-TR" dirty="0" smtClean="0"/>
          </a:p>
          <a:p>
            <a:pPr lvl="1"/>
            <a:r>
              <a:rPr lang="en-US" dirty="0"/>
              <a:t>“I want to quit smoking</a:t>
            </a:r>
            <a:r>
              <a:rPr lang="en-US" dirty="0" smtClean="0"/>
              <a:t>”</a:t>
            </a:r>
            <a:endParaRPr lang="tr-TR" dirty="0" smtClean="0"/>
          </a:p>
          <a:p>
            <a:pPr lvl="1"/>
            <a:r>
              <a:rPr lang="en-US" dirty="0" smtClean="0"/>
              <a:t>“I </a:t>
            </a:r>
            <a:r>
              <a:rPr lang="en-US" dirty="0"/>
              <a:t>want to reduce if not quit smoking</a:t>
            </a:r>
            <a:r>
              <a:rPr lang="en-US" dirty="0" smtClean="0"/>
              <a:t>”</a:t>
            </a:r>
            <a:endParaRPr lang="tr-TR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I am not sure if I want to quit </a:t>
            </a:r>
            <a:r>
              <a:rPr lang="en-US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near future”</a:t>
            </a:r>
            <a:r>
              <a:rPr lang="tr-TR" dirty="0" smtClean="0"/>
              <a:t> - </a:t>
            </a:r>
            <a:r>
              <a:rPr lang="en-US" dirty="0" smtClean="0"/>
              <a:t>“</a:t>
            </a:r>
            <a:r>
              <a:rPr lang="en-US" dirty="0"/>
              <a:t>I will quit within the next year</a:t>
            </a:r>
            <a:r>
              <a:rPr lang="en-US" dirty="0" smtClean="0"/>
              <a:t>” </a:t>
            </a:r>
            <a:r>
              <a:rPr lang="tr-TR" dirty="0" smtClean="0"/>
              <a:t>-</a:t>
            </a:r>
            <a:r>
              <a:rPr lang="en-US" dirty="0" smtClean="0"/>
              <a:t> </a:t>
            </a:r>
            <a:r>
              <a:rPr lang="en-US" dirty="0"/>
              <a:t>“I will quit within the next </a:t>
            </a:r>
            <a:r>
              <a:rPr lang="en-US" dirty="0" smtClean="0"/>
              <a:t>month”</a:t>
            </a:r>
            <a:endParaRPr lang="tr-TR" dirty="0" smtClean="0"/>
          </a:p>
          <a:p>
            <a:r>
              <a:rPr lang="en-US" dirty="0"/>
              <a:t>Absence of Symbolic </a:t>
            </a:r>
            <a:r>
              <a:rPr lang="tr-TR" dirty="0" smtClean="0"/>
              <a:t>Self-</a:t>
            </a:r>
            <a:r>
              <a:rPr lang="tr-TR" dirty="0" err="1" smtClean="0"/>
              <a:t>Completion</a:t>
            </a:r>
            <a:r>
              <a:rPr lang="en-US" dirty="0" smtClean="0"/>
              <a:t> </a:t>
            </a:r>
            <a:r>
              <a:rPr lang="en-US" dirty="0"/>
              <a:t>(ASC</a:t>
            </a:r>
            <a:r>
              <a:rPr lang="en-US" dirty="0" smtClean="0"/>
              <a:t>)</a:t>
            </a:r>
            <a:endParaRPr lang="tr-TR" dirty="0" smtClean="0"/>
          </a:p>
          <a:p>
            <a:pPr lvl="1"/>
            <a:r>
              <a:rPr lang="en-US" dirty="0"/>
              <a:t>“Smoking does not suit </a:t>
            </a:r>
            <a:r>
              <a:rPr lang="en-US" dirty="0" smtClean="0"/>
              <a:t>me”</a:t>
            </a:r>
            <a:endParaRPr lang="tr-TR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Ideally, I would not be a smoker</a:t>
            </a:r>
            <a:r>
              <a:rPr lang="en-US" dirty="0" smtClean="0"/>
              <a:t>”</a:t>
            </a:r>
            <a:endParaRPr lang="tr-TR" dirty="0" smtClean="0"/>
          </a:p>
          <a:p>
            <a:pPr lvl="1"/>
            <a:r>
              <a:rPr lang="en-US" dirty="0" smtClean="0"/>
              <a:t>“My </a:t>
            </a:r>
            <a:r>
              <a:rPr lang="en-US" dirty="0"/>
              <a:t>perfect self does not </a:t>
            </a:r>
            <a:r>
              <a:rPr lang="en-US" dirty="0" smtClean="0"/>
              <a:t>smoke”</a:t>
            </a:r>
            <a:endParaRPr lang="tr-TR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My family and/or friends do not approve of my smoking.”</a:t>
            </a:r>
            <a:endParaRPr lang="tr-TR" dirty="0"/>
          </a:p>
        </p:txBody>
      </p:sp>
      <p:pic>
        <p:nvPicPr>
          <p:cNvPr id="5" name="Picture 2" descr="TOBB ETU Corporate Logos - TOBB ET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5" y="159983"/>
            <a:ext cx="2283838" cy="6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5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MEASURES</a:t>
            </a:r>
            <a:endParaRPr lang="tr-TR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179835"/>
              </p:ext>
            </p:extLst>
          </p:nvPr>
        </p:nvGraphicFramePr>
        <p:xfrm>
          <a:off x="741484" y="1901703"/>
          <a:ext cx="10345615" cy="321307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371422">
                  <a:extLst>
                    <a:ext uri="{9D8B030D-6E8A-4147-A177-3AD203B41FA5}">
                      <a16:colId xmlns:a16="http://schemas.microsoft.com/office/drawing/2014/main" val="3466379096"/>
                    </a:ext>
                  </a:extLst>
                </a:gridCol>
                <a:gridCol w="1997377">
                  <a:extLst>
                    <a:ext uri="{9D8B030D-6E8A-4147-A177-3AD203B41FA5}">
                      <a16:colId xmlns:a16="http://schemas.microsoft.com/office/drawing/2014/main" val="3529544058"/>
                    </a:ext>
                  </a:extLst>
                </a:gridCol>
                <a:gridCol w="1997377">
                  <a:extLst>
                    <a:ext uri="{9D8B030D-6E8A-4147-A177-3AD203B41FA5}">
                      <a16:colId xmlns:a16="http://schemas.microsoft.com/office/drawing/2014/main" val="4268711783"/>
                    </a:ext>
                  </a:extLst>
                </a:gridCol>
                <a:gridCol w="1979439">
                  <a:extLst>
                    <a:ext uri="{9D8B030D-6E8A-4147-A177-3AD203B41FA5}">
                      <a16:colId xmlns:a16="http://schemas.microsoft.com/office/drawing/2014/main" val="4212597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 b="0" dirty="0" err="1" smtClean="0">
                          <a:effectLst/>
                        </a:rPr>
                        <a:t>After</a:t>
                      </a:r>
                      <a:r>
                        <a:rPr lang="tr-TR" sz="2400" b="0" dirty="0" smtClean="0">
                          <a:effectLst/>
                        </a:rPr>
                        <a:t> </a:t>
                      </a:r>
                      <a:r>
                        <a:rPr lang="tr-TR" sz="2400" b="0" dirty="0" err="1" smtClean="0">
                          <a:effectLst/>
                        </a:rPr>
                        <a:t>confirmatory</a:t>
                      </a:r>
                      <a:r>
                        <a:rPr lang="tr-TR" sz="2400" b="0" dirty="0" smtClean="0">
                          <a:effectLst/>
                        </a:rPr>
                        <a:t> </a:t>
                      </a:r>
                      <a:r>
                        <a:rPr lang="tr-TR" sz="2400" b="0" dirty="0" err="1" smtClean="0">
                          <a:effectLst/>
                        </a:rPr>
                        <a:t>factor</a:t>
                      </a:r>
                      <a:r>
                        <a:rPr lang="tr-TR" sz="2400" b="0" dirty="0" smtClean="0">
                          <a:effectLst/>
                        </a:rPr>
                        <a:t> </a:t>
                      </a:r>
                      <a:r>
                        <a:rPr lang="tr-TR" sz="2400" b="0" dirty="0" err="1" smtClean="0">
                          <a:effectLst/>
                        </a:rPr>
                        <a:t>analysis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HSI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QI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ASC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895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Number of items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0025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Cronbach’s alpha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0.606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0.740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0.622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6642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Mean value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2.4971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1.7034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1.5028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0569377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Correlation coefficients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13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HSI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-0.104**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-0.105**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061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QI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0.518**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1162290"/>
                  </a:ext>
                </a:extLst>
              </a:tr>
              <a:tr h="408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ASC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9055692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**Correlation significant at 0.05.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141822"/>
                  </a:ext>
                </a:extLst>
              </a:tr>
            </a:tbl>
          </a:graphicData>
        </a:graphic>
      </p:graphicFrame>
      <p:pic>
        <p:nvPicPr>
          <p:cNvPr id="5" name="Picture 2" descr="TOBB ETU Corporate Logos - TOBB ET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5" y="159983"/>
            <a:ext cx="2283838" cy="6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7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RESULTS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7737"/>
          </a:xfrm>
        </p:spPr>
        <p:txBody>
          <a:bodyPr>
            <a:normAutofit/>
          </a:bodyPr>
          <a:lstStyle/>
          <a:p>
            <a:r>
              <a:rPr lang="tr-TR" dirty="0" err="1" smtClean="0"/>
              <a:t>Significant</a:t>
            </a:r>
            <a:r>
              <a:rPr lang="tr-TR" dirty="0" smtClean="0"/>
              <a:t> main </a:t>
            </a:r>
            <a:r>
              <a:rPr lang="tr-TR" dirty="0" err="1" smtClean="0"/>
              <a:t>effect</a:t>
            </a:r>
            <a:endParaRPr lang="tr-TR" dirty="0" smtClean="0"/>
          </a:p>
          <a:p>
            <a:pPr lvl="1"/>
            <a:r>
              <a:rPr lang="tr-TR" dirty="0" err="1" smtClean="0"/>
              <a:t>HSI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QI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with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coefficient</a:t>
            </a:r>
            <a:r>
              <a:rPr lang="tr-TR" dirty="0" smtClean="0">
                <a:sym typeface="Wingdings" panose="05000000000000000000" pitchFamily="2" charset="2"/>
              </a:rPr>
              <a:t>=-</a:t>
            </a:r>
            <a:r>
              <a:rPr lang="en-US" dirty="0" smtClean="0">
                <a:sym typeface="Wingdings" panose="05000000000000000000" pitchFamily="2" charset="2"/>
              </a:rPr>
              <a:t>0</a:t>
            </a:r>
            <a:r>
              <a:rPr lang="tr-TR" dirty="0" smtClean="0">
                <a:sym typeface="Wingdings" panose="05000000000000000000" pitchFamily="2" charset="2"/>
              </a:rPr>
              <a:t>,</a:t>
            </a:r>
            <a:r>
              <a:rPr lang="en-US" dirty="0" smtClean="0">
                <a:sym typeface="Wingdings" panose="05000000000000000000" pitchFamily="2" charset="2"/>
              </a:rPr>
              <a:t>039</a:t>
            </a:r>
            <a:r>
              <a:rPr lang="en-US" dirty="0" smtClean="0">
                <a:sym typeface="Wingdings" panose="05000000000000000000" pitchFamily="2" charset="2"/>
              </a:rPr>
              <a:t>**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0234246" y="2367171"/>
            <a:ext cx="8440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/>
              <a:t>H1</a:t>
            </a:r>
          </a:p>
          <a:p>
            <a:r>
              <a:rPr lang="tr-TR" sz="4400" b="1" dirty="0" smtClean="0"/>
              <a:t>H2</a:t>
            </a:r>
          </a:p>
          <a:p>
            <a:r>
              <a:rPr lang="tr-TR" sz="4400" b="1" dirty="0" smtClean="0"/>
              <a:t>H3</a:t>
            </a:r>
          </a:p>
          <a:p>
            <a:r>
              <a:rPr lang="tr-TR" sz="4400" b="1" dirty="0" smtClean="0"/>
              <a:t>H4</a:t>
            </a:r>
            <a:endParaRPr lang="tr-TR" sz="4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0990382" y="2402339"/>
            <a:ext cx="67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tr-TR" sz="4400" b="1" dirty="0" smtClean="0">
              <a:solidFill>
                <a:srgbClr val="0070C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990382" y="3079447"/>
            <a:ext cx="67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tr-TR" sz="4400" b="1" dirty="0" smtClean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990381" y="3731089"/>
            <a:ext cx="597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tr-TR" sz="135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97013"/>
              </p:ext>
            </p:extLst>
          </p:nvPr>
        </p:nvGraphicFramePr>
        <p:xfrm>
          <a:off x="1521068" y="2858509"/>
          <a:ext cx="7702063" cy="352782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59033">
                  <a:extLst>
                    <a:ext uri="{9D8B030D-6E8A-4147-A177-3AD203B41FA5}">
                      <a16:colId xmlns:a16="http://schemas.microsoft.com/office/drawing/2014/main" val="1560889189"/>
                    </a:ext>
                  </a:extLst>
                </a:gridCol>
                <a:gridCol w="1235381">
                  <a:extLst>
                    <a:ext uri="{9D8B030D-6E8A-4147-A177-3AD203B41FA5}">
                      <a16:colId xmlns:a16="http://schemas.microsoft.com/office/drawing/2014/main" val="1934477208"/>
                    </a:ext>
                  </a:extLst>
                </a:gridCol>
                <a:gridCol w="1282088">
                  <a:extLst>
                    <a:ext uri="{9D8B030D-6E8A-4147-A177-3AD203B41FA5}">
                      <a16:colId xmlns:a16="http://schemas.microsoft.com/office/drawing/2014/main" val="159758968"/>
                    </a:ext>
                  </a:extLst>
                </a:gridCol>
                <a:gridCol w="958945">
                  <a:extLst>
                    <a:ext uri="{9D8B030D-6E8A-4147-A177-3AD203B41FA5}">
                      <a16:colId xmlns:a16="http://schemas.microsoft.com/office/drawing/2014/main" val="1266509905"/>
                    </a:ext>
                  </a:extLst>
                </a:gridCol>
                <a:gridCol w="1008513">
                  <a:extLst>
                    <a:ext uri="{9D8B030D-6E8A-4147-A177-3AD203B41FA5}">
                      <a16:colId xmlns:a16="http://schemas.microsoft.com/office/drawing/2014/main" val="3105291909"/>
                    </a:ext>
                  </a:extLst>
                </a:gridCol>
                <a:gridCol w="1007560">
                  <a:extLst>
                    <a:ext uri="{9D8B030D-6E8A-4147-A177-3AD203B41FA5}">
                      <a16:colId xmlns:a16="http://schemas.microsoft.com/office/drawing/2014/main" val="106206476"/>
                    </a:ext>
                  </a:extLst>
                </a:gridCol>
                <a:gridCol w="1150543">
                  <a:extLst>
                    <a:ext uri="{9D8B030D-6E8A-4147-A177-3AD203B41FA5}">
                      <a16:colId xmlns:a16="http://schemas.microsoft.com/office/drawing/2014/main" val="4005405536"/>
                    </a:ext>
                  </a:extLst>
                </a:gridCol>
              </a:tblGrid>
              <a:tr h="23971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Outcome Variable: QI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547590"/>
                  </a:ext>
                </a:extLst>
              </a:tr>
              <a:tr h="219740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Model </a:t>
                      </a:r>
                      <a:r>
                        <a:rPr lang="en-US" sz="1200">
                          <a:effectLst/>
                        </a:rPr>
                        <a:t>(R=0,5197; R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=0,2701; MSE=0,3619; F=185,4002; df1=2; df2=1002; p=0,0000)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188873"/>
                  </a:ext>
                </a:extLst>
              </a:tr>
              <a:tr h="239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Coefficient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p-value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LLCI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ULCI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384107"/>
                  </a:ext>
                </a:extLst>
              </a:tr>
              <a:tr h="479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Constant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0,8254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0,0603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13,6968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0,0000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0,7071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0,9436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4369821"/>
                  </a:ext>
                </a:extLst>
              </a:tr>
              <a:tr h="239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HSI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-0,0198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0,0101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-1,9603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0,0502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-0,0397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0,0000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055490"/>
                  </a:ext>
                </a:extLst>
              </a:tr>
              <a:tr h="479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ASC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0,6118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0,0325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18,8464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0,0000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0,5481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0,6755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4620149"/>
                  </a:ext>
                </a:extLst>
              </a:tr>
              <a:tr h="23971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Outcome Variable: ASC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25998"/>
                  </a:ext>
                </a:extLst>
              </a:tr>
              <a:tr h="199764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Model (R=0,1045; R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=0,0109; MSE=0,3424; F=11,0759; df1=1; df2=1003; p=0,0009)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930465"/>
                  </a:ext>
                </a:extLst>
              </a:tr>
              <a:tr h="239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Coefficient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p-value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LLCI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ULCI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5529728"/>
                  </a:ext>
                </a:extLst>
              </a:tr>
              <a:tr h="479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Constant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1,5831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0,0306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51,7190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0,0000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1,5230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1,6432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3872"/>
                  </a:ext>
                </a:extLst>
              </a:tr>
              <a:tr h="239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HSI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-0,0326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0,0098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-3,3281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0,0009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-0,0518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-0,0134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9198189"/>
                  </a:ext>
                </a:extLst>
              </a:tr>
            </a:tbl>
          </a:graphicData>
        </a:graphic>
      </p:graphicFrame>
      <p:pic>
        <p:nvPicPr>
          <p:cNvPr id="10" name="Resim 9" descr="metin, ekran görüntüsü, diyagram, yazılım içeren bir resim&#10;&#10;Açıklama otomatik olarak oluşturuldu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9" t="31475" r="39255" b="45366"/>
          <a:stretch/>
        </p:blipFill>
        <p:spPr bwMode="auto">
          <a:xfrm>
            <a:off x="1521067" y="2858509"/>
            <a:ext cx="7702063" cy="3527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Dikdörtgen 13"/>
          <p:cNvSpPr/>
          <p:nvPr/>
        </p:nvSpPr>
        <p:spPr>
          <a:xfrm>
            <a:off x="11353800" y="3898773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solidFill>
                  <a:srgbClr val="0070C0"/>
                </a:solidFill>
                <a:sym typeface="Wingdings" panose="05000000000000000000" pitchFamily="2" charset="2"/>
              </a:rPr>
              <a:t>partial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0990381" y="4382731"/>
            <a:ext cx="67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tr-TR" sz="4400" b="1" dirty="0" smtClean="0">
              <a:solidFill>
                <a:srgbClr val="0070C0"/>
              </a:solidFill>
            </a:endParaRPr>
          </a:p>
        </p:txBody>
      </p:sp>
      <p:pic>
        <p:nvPicPr>
          <p:cNvPr id="13" name="Picture 2" descr="TOBB ETU Corporate Logos - TOBB ET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5" y="159983"/>
            <a:ext cx="2283838" cy="6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4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CONCLUSION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7737"/>
          </a:xfrm>
        </p:spPr>
        <p:txBody>
          <a:bodyPr>
            <a:normAutofit/>
          </a:bodyPr>
          <a:lstStyle/>
          <a:p>
            <a:r>
              <a:rPr lang="en-US" dirty="0"/>
              <a:t>The intention to quit or continue smoking is not solely a function of motivation </a:t>
            </a:r>
            <a:r>
              <a:rPr lang="en-US" sz="2400" dirty="0"/>
              <a:t>(</a:t>
            </a:r>
            <a:r>
              <a:rPr lang="en-US" sz="2400" dirty="0" err="1"/>
              <a:t>LeGrande</a:t>
            </a:r>
            <a:r>
              <a:rPr lang="en-US" sz="2400" dirty="0"/>
              <a:t> et al., </a:t>
            </a:r>
            <a:r>
              <a:rPr lang="en-US" sz="2400" dirty="0" smtClean="0"/>
              <a:t>2021)</a:t>
            </a:r>
            <a:endParaRPr lang="tr-TR" sz="2400" dirty="0" smtClean="0"/>
          </a:p>
          <a:p>
            <a:r>
              <a:rPr lang="tr-TR" dirty="0" err="1" smtClean="0"/>
              <a:t>And</a:t>
            </a:r>
            <a:r>
              <a:rPr lang="tr-TR" dirty="0" smtClean="0"/>
              <a:t> not </a:t>
            </a:r>
            <a:r>
              <a:rPr lang="tr-TR" dirty="0" err="1" smtClean="0"/>
              <a:t>only</a:t>
            </a:r>
            <a:r>
              <a:rPr lang="en-US" dirty="0" smtClean="0"/>
              <a:t> </a:t>
            </a:r>
            <a:r>
              <a:rPr lang="en-US" dirty="0"/>
              <a:t>based on an objective evaluation of physical dependence </a:t>
            </a:r>
            <a:r>
              <a:rPr lang="en-US" sz="2400" dirty="0"/>
              <a:t>(Brandon and Baker, 1991</a:t>
            </a:r>
            <a:r>
              <a:rPr lang="en-US" sz="2400" dirty="0" smtClean="0"/>
              <a:t>)</a:t>
            </a:r>
            <a:endParaRPr lang="tr-TR" sz="2400" dirty="0" smtClean="0"/>
          </a:p>
          <a:p>
            <a:r>
              <a:rPr lang="tr-TR" dirty="0" smtClean="0"/>
              <a:t>M</a:t>
            </a:r>
            <a:r>
              <a:rPr lang="en-US" dirty="0" err="1" smtClean="0"/>
              <a:t>eanings</a:t>
            </a:r>
            <a:r>
              <a:rPr lang="en-US" dirty="0" smtClean="0"/>
              <a:t> </a:t>
            </a:r>
            <a:r>
              <a:rPr lang="en-US" dirty="0"/>
              <a:t>are constructed at a symbolic level </a:t>
            </a:r>
            <a:r>
              <a:rPr lang="en-US" sz="2400" dirty="0"/>
              <a:t>(</a:t>
            </a:r>
            <a:r>
              <a:rPr lang="en-US" sz="2400" dirty="0" err="1"/>
              <a:t>Gollwitzer</a:t>
            </a:r>
            <a:r>
              <a:rPr lang="en-US" sz="2400" dirty="0"/>
              <a:t>, 1986</a:t>
            </a:r>
            <a:r>
              <a:rPr lang="en-US" sz="2400" dirty="0" smtClean="0"/>
              <a:t>)</a:t>
            </a:r>
            <a:endParaRPr lang="tr-TR" sz="2400" dirty="0" smtClean="0"/>
          </a:p>
          <a:p>
            <a:r>
              <a:rPr lang="tr-TR" dirty="0" smtClean="0"/>
              <a:t>S</a:t>
            </a:r>
            <a:r>
              <a:rPr lang="en-US" dirty="0" err="1" smtClean="0"/>
              <a:t>ymbolic</a:t>
            </a:r>
            <a:r>
              <a:rPr lang="en-US" dirty="0" smtClean="0"/>
              <a:t> </a:t>
            </a:r>
            <a:r>
              <a:rPr lang="en-US" dirty="0"/>
              <a:t>value is not determined on a personal basis, but rather evaluated on a socio-cultural basis within a circle of interacting individuals </a:t>
            </a:r>
            <a:r>
              <a:rPr lang="en-US" sz="2400" dirty="0"/>
              <a:t>(</a:t>
            </a:r>
            <a:r>
              <a:rPr lang="en-US" sz="2400" dirty="0" err="1"/>
              <a:t>Ioannou</a:t>
            </a:r>
            <a:r>
              <a:rPr lang="en-US" sz="2400" dirty="0"/>
              <a:t> and Pike, 2010</a:t>
            </a:r>
            <a:r>
              <a:rPr lang="en-US" sz="2400" dirty="0" smtClean="0"/>
              <a:t>)</a:t>
            </a:r>
            <a:endParaRPr lang="tr-TR" dirty="0"/>
          </a:p>
          <a:p>
            <a:r>
              <a:rPr lang="tr-TR" dirty="0" smtClean="0"/>
              <a:t>Trial of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selves</a:t>
            </a:r>
            <a:r>
              <a:rPr lang="tr-TR" dirty="0" smtClean="0"/>
              <a:t> is </a:t>
            </a:r>
            <a:r>
              <a:rPr lang="tr-TR" dirty="0" err="1" smtClean="0"/>
              <a:t>risky</a:t>
            </a:r>
            <a:endParaRPr lang="tr-TR" dirty="0" smtClean="0"/>
          </a:p>
        </p:txBody>
      </p:sp>
      <p:pic>
        <p:nvPicPr>
          <p:cNvPr id="5" name="Picture 2" descr="TOBB ETU Corporate Logos - TOBB ET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5" y="159983"/>
            <a:ext cx="2283838" cy="6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rtuguese town encourages children to smoke at Epiphany celebrations -  National | Globalnews.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529" y="5133364"/>
            <a:ext cx="2307162" cy="16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C2US - Your trusted online do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17" y="5133364"/>
            <a:ext cx="2381459" cy="16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nAI Image Generator Draws Pictures of Children Smoking Cigarette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r="14761"/>
          <a:stretch/>
        </p:blipFill>
        <p:spPr bwMode="auto">
          <a:xfrm>
            <a:off x="7708981" y="5128199"/>
            <a:ext cx="2159531" cy="16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tini: For kids, football is like smoking cigarett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r="3315"/>
          <a:stretch/>
        </p:blipFill>
        <p:spPr bwMode="auto">
          <a:xfrm>
            <a:off x="5945683" y="5128200"/>
            <a:ext cx="2744004" cy="164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moking Causes Blindness | This one creeped me out the most.… | Flick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7" t="19677" r="24314" b="16860"/>
          <a:stretch/>
        </p:blipFill>
        <p:spPr bwMode="auto">
          <a:xfrm>
            <a:off x="10687496" y="2716823"/>
            <a:ext cx="12573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706</Words>
  <Application>Microsoft Office PowerPoint</Application>
  <PresentationFormat>Geniş ekran</PresentationFormat>
  <Paragraphs>160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UI Black</vt:lpstr>
      <vt:lpstr>Times New Roman</vt:lpstr>
      <vt:lpstr>Wingdings</vt:lpstr>
      <vt:lpstr>Office Teması</vt:lpstr>
      <vt:lpstr>Symbolic Self-Completion as Mediator between  Nicotine Dependence and Quit Intention</vt:lpstr>
      <vt:lpstr>THE LITERATURE</vt:lpstr>
      <vt:lpstr>THE HYPOTHESES</vt:lpstr>
      <vt:lpstr>THE HYPOTHESES</vt:lpstr>
      <vt:lpstr>METHODS</vt:lpstr>
      <vt:lpstr>MEASURES</vt:lpstr>
      <vt:lpstr>MEASURES</vt:lpstr>
      <vt:lpstr>RESULTS</vt:lpstr>
      <vt:lpstr>CONCLUSION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Symbolic Self Completion  as Mediator between Nicotine Dependence and Quit Intention:  A Nationally Representative Survey </dc:title>
  <dc:creator>BTK</dc:creator>
  <cp:lastModifiedBy>BTK</cp:lastModifiedBy>
  <cp:revision>70</cp:revision>
  <dcterms:created xsi:type="dcterms:W3CDTF">2024-02-11T17:43:56Z</dcterms:created>
  <dcterms:modified xsi:type="dcterms:W3CDTF">2024-02-22T08:34:05Z</dcterms:modified>
</cp:coreProperties>
</file>